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71" r:id="rId4"/>
    <p:sldId id="283" r:id="rId5"/>
    <p:sldId id="272" r:id="rId6"/>
    <p:sldId id="267" r:id="rId7"/>
    <p:sldId id="266" r:id="rId8"/>
    <p:sldId id="269" r:id="rId9"/>
    <p:sldId id="268" r:id="rId10"/>
    <p:sldId id="273" r:id="rId11"/>
    <p:sldId id="274" r:id="rId12"/>
    <p:sldId id="275" r:id="rId13"/>
    <p:sldId id="276" r:id="rId14"/>
    <p:sldId id="282" r:id="rId15"/>
    <p:sldId id="277" r:id="rId16"/>
    <p:sldId id="280" r:id="rId17"/>
    <p:sldId id="257" r:id="rId18"/>
    <p:sldId id="265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DM Sans Bold" charset="0"/>
      <p:regular r:id="rId28"/>
    </p:embeddedFont>
    <p:embeddedFont>
      <p:font typeface="Ink Free" panose="03080402000500000000" pitchFamily="66" charset="0"/>
      <p:regular r:id="rId29"/>
    </p:embeddedFont>
    <p:embeddedFont>
      <p:font typeface="Saira Bold" panose="020B0604020202020204" charset="0"/>
      <p:regular r:id="rId30"/>
    </p:embeddedFont>
    <p:embeddedFont>
      <p:font typeface="Saira Extra-Light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holoudyehia5/Graduation-Project-DEPI/blob/main/Model%20Deployment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6043" y="8724900"/>
            <a:ext cx="603856" cy="498001"/>
          </a:xfrm>
          <a:custGeom>
            <a:avLst/>
            <a:gdLst/>
            <a:ahLst/>
            <a:cxnLst/>
            <a:rect l="l" t="t" r="r" b="b"/>
            <a:pathLst>
              <a:path w="603856" h="498001">
                <a:moveTo>
                  <a:pt x="0" y="0"/>
                </a:moveTo>
                <a:lnTo>
                  <a:pt x="603856" y="0"/>
                </a:lnTo>
                <a:lnTo>
                  <a:pt x="603856" y="498001"/>
                </a:lnTo>
                <a:lnTo>
                  <a:pt x="0" y="498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92607" y="3635269"/>
            <a:ext cx="9866693" cy="6870806"/>
          </a:xfrm>
          <a:custGeom>
            <a:avLst/>
            <a:gdLst/>
            <a:ahLst/>
            <a:cxnLst/>
            <a:rect l="l" t="t" r="r" b="b"/>
            <a:pathLst>
              <a:path w="9866693" h="6870806">
                <a:moveTo>
                  <a:pt x="0" y="0"/>
                </a:moveTo>
                <a:lnTo>
                  <a:pt x="9866693" y="0"/>
                </a:lnTo>
                <a:lnTo>
                  <a:pt x="9866693" y="6870806"/>
                </a:lnTo>
                <a:lnTo>
                  <a:pt x="0" y="6870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3319" y="8924620"/>
            <a:ext cx="2595389" cy="23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2"/>
              </a:lnSpc>
            </a:pPr>
            <a:r>
              <a:rPr lang="en-US" sz="2400" dirty="0" err="1">
                <a:solidFill>
                  <a:srgbClr val="2F18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Kholoud</a:t>
            </a:r>
            <a:r>
              <a:rPr lang="en-US" sz="2400" dirty="0">
                <a:solidFill>
                  <a:srgbClr val="2F18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 Yehia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4810" y="3086613"/>
            <a:ext cx="11884331" cy="296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02"/>
              </a:lnSpc>
            </a:pPr>
            <a:r>
              <a:rPr lang="en-US" sz="12335" b="1" dirty="0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CUSTOMER CHURN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8632" y="2236855"/>
            <a:ext cx="8039190" cy="83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dirty="0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TELECOM</a:t>
            </a: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F95BE709-7E66-72BA-8529-EC1B7E6D7E65}"/>
              </a:ext>
            </a:extLst>
          </p:cNvPr>
          <p:cNvSpPr/>
          <p:nvPr/>
        </p:nvSpPr>
        <p:spPr>
          <a:xfrm>
            <a:off x="7779121" y="695519"/>
            <a:ext cx="9480179" cy="7635853"/>
          </a:xfrm>
          <a:custGeom>
            <a:avLst/>
            <a:gdLst/>
            <a:ahLst/>
            <a:cxnLst/>
            <a:rect l="l" t="t" r="r" b="b"/>
            <a:pathLst>
              <a:path w="9480179" h="7635853">
                <a:moveTo>
                  <a:pt x="0" y="0"/>
                </a:moveTo>
                <a:lnTo>
                  <a:pt x="9480179" y="0"/>
                </a:lnTo>
                <a:lnTo>
                  <a:pt x="9480179" y="7635853"/>
                </a:lnTo>
                <a:lnTo>
                  <a:pt x="0" y="7635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C1E72-4B29-1E9A-8E95-4B0C9CC55FE3}"/>
              </a:ext>
            </a:extLst>
          </p:cNvPr>
          <p:cNvSpPr txBox="1"/>
          <p:nvPr/>
        </p:nvSpPr>
        <p:spPr>
          <a:xfrm>
            <a:off x="490823" y="217170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MACHINE</a:t>
            </a:r>
          </a:p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LEARNING</a:t>
            </a:r>
          </a:p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MODEL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51FB376-9E54-CB66-505B-325EAF453CAC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B5340E1C-BCEC-DA68-5F13-AC6F66454A97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09C1555B-F580-DBAD-3C76-9B291AD3A404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3F7391FB-70D5-B22E-A14C-A4FE91F058C7}"/>
              </a:ext>
            </a:extLst>
          </p:cNvPr>
          <p:cNvGrpSpPr/>
          <p:nvPr/>
        </p:nvGrpSpPr>
        <p:grpSpPr>
          <a:xfrm>
            <a:off x="5644926" y="7267419"/>
            <a:ext cx="3555064" cy="574461"/>
            <a:chOff x="0" y="0"/>
            <a:chExt cx="2515016" cy="4064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67DBD2F-94F1-8234-0F75-0E18C64ABF3A}"/>
                </a:ext>
              </a:extLst>
            </p:cNvPr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E44CBCE-F85D-00EA-1938-13B6A682E392}"/>
                </a:ext>
              </a:extLst>
            </p:cNvPr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14A50663-FBF4-0610-0854-A6358FB4754A}"/>
              </a:ext>
            </a:extLst>
          </p:cNvPr>
          <p:cNvGrpSpPr/>
          <p:nvPr/>
        </p:nvGrpSpPr>
        <p:grpSpPr>
          <a:xfrm>
            <a:off x="5155508" y="7554650"/>
            <a:ext cx="4533900" cy="1553443"/>
            <a:chOff x="0" y="0"/>
            <a:chExt cx="1194114" cy="409137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97A44138-0FF5-B951-2105-68AFDE4ED38C}"/>
                </a:ext>
              </a:extLst>
            </p:cNvPr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12EA753-A516-DA8F-E5AB-1CE9194973C0}"/>
                </a:ext>
              </a:extLst>
            </p:cNvPr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13" name="TextBox 21">
            <a:extLst>
              <a:ext uri="{FF2B5EF4-FFF2-40B4-BE49-F238E27FC236}">
                <a16:creationId xmlns:a16="http://schemas.microsoft.com/office/drawing/2014/main" id="{599A4CDB-D2DE-9A56-23A4-D86D25FCF7ED}"/>
              </a:ext>
            </a:extLst>
          </p:cNvPr>
          <p:cNvSpPr txBox="1"/>
          <p:nvPr/>
        </p:nvSpPr>
        <p:spPr>
          <a:xfrm>
            <a:off x="5796389" y="7323548"/>
            <a:ext cx="3077967" cy="439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1- Supervised 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F4BCD998-6845-7665-C12E-3DB8918FFFA5}"/>
              </a:ext>
            </a:extLst>
          </p:cNvPr>
          <p:cNvSpPr txBox="1"/>
          <p:nvPr/>
        </p:nvSpPr>
        <p:spPr>
          <a:xfrm>
            <a:off x="5503550" y="8154019"/>
            <a:ext cx="3945250" cy="679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classify customers as likely to churn or remain</a:t>
            </a:r>
            <a:endParaRPr lang="en-US" sz="1943" dirty="0">
              <a:solidFill>
                <a:srgbClr val="2F18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0176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69361-2CF8-DAF3-8B74-DBD3603D7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/>
          <a:stretch/>
        </p:blipFill>
        <p:spPr>
          <a:xfrm>
            <a:off x="457200" y="2857500"/>
            <a:ext cx="9022558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B29FE-4628-CE0A-3038-18A3D0337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537" y="1302217"/>
            <a:ext cx="8010920" cy="6082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A273AD-D7E5-7CCD-20B9-40F53A3B259C}"/>
              </a:ext>
            </a:extLst>
          </p:cNvPr>
          <p:cNvSpPr txBox="1"/>
          <p:nvPr/>
        </p:nvSpPr>
        <p:spPr>
          <a:xfrm>
            <a:off x="1058579" y="643317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Logistic Regression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96DB4-60AC-EF1F-AF57-BB0012932AC3}"/>
              </a:ext>
            </a:extLst>
          </p:cNvPr>
          <p:cNvSpPr txBox="1"/>
          <p:nvPr/>
        </p:nvSpPr>
        <p:spPr>
          <a:xfrm>
            <a:off x="1828800" y="8340445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effectLst/>
                <a:latin typeface="DM Sans" pitchFamily="2" charset="0"/>
              </a:rPr>
              <a:t>The logistic regression model achieved </a:t>
            </a:r>
            <a:r>
              <a:rPr lang="en-US" sz="2800" b="0" i="0" dirty="0">
                <a:effectLst/>
                <a:latin typeface="DM Sans" pitchFamily="2" charset="0"/>
              </a:rPr>
              <a:t>an </a:t>
            </a:r>
            <a:r>
              <a:rPr lang="en-US" sz="2800" b="1" i="0" dirty="0">
                <a:effectLst/>
                <a:latin typeface="DM Sans" pitchFamily="2" charset="0"/>
              </a:rPr>
              <a:t>accuracy of 92% </a:t>
            </a:r>
            <a:r>
              <a:rPr lang="en-US" sz="2800" b="0" i="0" dirty="0">
                <a:effectLst/>
                <a:latin typeface="DM Sans" pitchFamily="2" charset="0"/>
              </a:rPr>
              <a:t>and </a:t>
            </a:r>
            <a:r>
              <a:rPr lang="en-US" sz="2800" b="1" i="0" dirty="0">
                <a:effectLst/>
                <a:latin typeface="DM Sans" pitchFamily="2" charset="0"/>
              </a:rPr>
              <a:t>ROC AUC of 98%</a:t>
            </a:r>
            <a:endParaRPr lang="en-US" sz="2800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8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C14607-FD6A-3621-B562-9A0033522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461" y="1398814"/>
            <a:ext cx="7891473" cy="6080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CFBC2-95C7-5592-EB9A-361DB48D6EF2}"/>
              </a:ext>
            </a:extLst>
          </p:cNvPr>
          <p:cNvSpPr txBox="1"/>
          <p:nvPr/>
        </p:nvSpPr>
        <p:spPr>
          <a:xfrm>
            <a:off x="838200" y="685485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Random Forest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284CD-86B9-B52C-AB8A-16A926678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6" y="3009900"/>
            <a:ext cx="8726934" cy="3749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D84CD7-AC5D-C4E1-25B8-5E20FFD36068}"/>
              </a:ext>
            </a:extLst>
          </p:cNvPr>
          <p:cNvSpPr txBox="1"/>
          <p:nvPr/>
        </p:nvSpPr>
        <p:spPr>
          <a:xfrm>
            <a:off x="1828800" y="8340445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effectLst/>
                <a:latin typeface="DM Sans" pitchFamily="2" charset="0"/>
              </a:rPr>
              <a:t>The random forest model achieved </a:t>
            </a:r>
            <a:r>
              <a:rPr lang="en-US" sz="2800" b="0" i="0" dirty="0">
                <a:effectLst/>
                <a:latin typeface="DM Sans" pitchFamily="2" charset="0"/>
              </a:rPr>
              <a:t>an </a:t>
            </a:r>
            <a:r>
              <a:rPr lang="en-US" sz="2800" b="1" i="0" dirty="0">
                <a:effectLst/>
                <a:latin typeface="DM Sans" pitchFamily="2" charset="0"/>
              </a:rPr>
              <a:t>accuracy of 95% </a:t>
            </a:r>
            <a:r>
              <a:rPr lang="en-US" sz="2800" b="0" i="0" dirty="0">
                <a:effectLst/>
                <a:latin typeface="DM Sans" pitchFamily="2" charset="0"/>
              </a:rPr>
              <a:t>and </a:t>
            </a:r>
            <a:r>
              <a:rPr lang="en-US" sz="2800" b="1" i="0" dirty="0">
                <a:effectLst/>
                <a:latin typeface="DM Sans" pitchFamily="2" charset="0"/>
              </a:rPr>
              <a:t>ROC AUC of 98.9%</a:t>
            </a:r>
            <a:endParaRPr lang="en-US" sz="2800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62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F50F4C-C68E-9095-244E-B242E6553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80" y="1411732"/>
            <a:ext cx="8044482" cy="6080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E314A-C9E6-06C5-AA99-AFE8764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9" y="2853332"/>
            <a:ext cx="8594651" cy="3613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4CC82-77E0-CFA0-0DC0-5ACE815EB17B}"/>
              </a:ext>
            </a:extLst>
          </p:cNvPr>
          <p:cNvSpPr txBox="1"/>
          <p:nvPr/>
        </p:nvSpPr>
        <p:spPr>
          <a:xfrm>
            <a:off x="1828800" y="8340445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effectLst/>
                <a:latin typeface="DM Sans" pitchFamily="2" charset="0"/>
              </a:rPr>
              <a:t>The </a:t>
            </a:r>
            <a:r>
              <a:rPr lang="en-US" sz="2800" i="0" dirty="0" err="1">
                <a:effectLst/>
                <a:latin typeface="DM Sans" pitchFamily="2" charset="0"/>
              </a:rPr>
              <a:t>XGBoost</a:t>
            </a:r>
            <a:r>
              <a:rPr lang="en-US" sz="2800" i="0" dirty="0">
                <a:effectLst/>
                <a:latin typeface="DM Sans" pitchFamily="2" charset="0"/>
              </a:rPr>
              <a:t> model achieved </a:t>
            </a:r>
            <a:r>
              <a:rPr lang="en-US" sz="2800" b="0" i="0" dirty="0">
                <a:effectLst/>
                <a:latin typeface="DM Sans" pitchFamily="2" charset="0"/>
              </a:rPr>
              <a:t>an </a:t>
            </a:r>
            <a:r>
              <a:rPr lang="en-US" sz="2800" b="1" i="0" dirty="0">
                <a:effectLst/>
                <a:latin typeface="DM Sans" pitchFamily="2" charset="0"/>
              </a:rPr>
              <a:t>accuracy of 95% </a:t>
            </a:r>
            <a:r>
              <a:rPr lang="en-US" sz="2800" b="0" i="0" dirty="0">
                <a:effectLst/>
                <a:latin typeface="DM Sans" pitchFamily="2" charset="0"/>
              </a:rPr>
              <a:t>and </a:t>
            </a:r>
            <a:r>
              <a:rPr lang="en-US" sz="2800" b="1" i="0" dirty="0">
                <a:effectLst/>
                <a:latin typeface="DM Sans" pitchFamily="2" charset="0"/>
              </a:rPr>
              <a:t>ROC AUC of 99%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B0D3A-15C0-FFDE-A9DE-1467CB9FD716}"/>
              </a:ext>
            </a:extLst>
          </p:cNvPr>
          <p:cNvSpPr txBox="1"/>
          <p:nvPr/>
        </p:nvSpPr>
        <p:spPr>
          <a:xfrm>
            <a:off x="838200" y="685485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XGBoost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 Classifier </a:t>
            </a:r>
          </a:p>
        </p:txBody>
      </p:sp>
    </p:spTree>
    <p:extLst>
      <p:ext uri="{BB962C8B-B14F-4D97-AF65-F5344CB8AC3E}">
        <p14:creationId xmlns:p14="http://schemas.microsoft.com/office/powerpoint/2010/main" val="6409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F95BE709-7E66-72BA-8529-EC1B7E6D7E65}"/>
              </a:ext>
            </a:extLst>
          </p:cNvPr>
          <p:cNvSpPr/>
          <p:nvPr/>
        </p:nvSpPr>
        <p:spPr>
          <a:xfrm>
            <a:off x="7779121" y="695519"/>
            <a:ext cx="9480179" cy="7635853"/>
          </a:xfrm>
          <a:custGeom>
            <a:avLst/>
            <a:gdLst/>
            <a:ahLst/>
            <a:cxnLst/>
            <a:rect l="l" t="t" r="r" b="b"/>
            <a:pathLst>
              <a:path w="9480179" h="7635853">
                <a:moveTo>
                  <a:pt x="0" y="0"/>
                </a:moveTo>
                <a:lnTo>
                  <a:pt x="9480179" y="0"/>
                </a:lnTo>
                <a:lnTo>
                  <a:pt x="9480179" y="7635853"/>
                </a:lnTo>
                <a:lnTo>
                  <a:pt x="0" y="7635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C1E72-4B29-1E9A-8E95-4B0C9CC55FE3}"/>
              </a:ext>
            </a:extLst>
          </p:cNvPr>
          <p:cNvSpPr txBox="1"/>
          <p:nvPr/>
        </p:nvSpPr>
        <p:spPr>
          <a:xfrm>
            <a:off x="490823" y="217170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Saira Bold" panose="020B0604020202020204" charset="0"/>
              </a:rPr>
              <a:t>MACHINE</a:t>
            </a:r>
          </a:p>
          <a:p>
            <a:pPr algn="ctr"/>
            <a:r>
              <a:rPr lang="en-US" sz="7200" dirty="0">
                <a:latin typeface="Saira Bold" panose="020B0604020202020204" charset="0"/>
              </a:rPr>
              <a:t>LEARNING</a:t>
            </a:r>
          </a:p>
          <a:p>
            <a:pPr algn="ctr"/>
            <a:r>
              <a:rPr lang="en-US" sz="7200" dirty="0">
                <a:latin typeface="Saira Bold" panose="020B0604020202020204" charset="0"/>
              </a:rPr>
              <a:t>MODEL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51FB376-9E54-CB66-505B-325EAF453CAC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B5340E1C-BCEC-DA68-5F13-AC6F66454A97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09C1555B-F580-DBAD-3C76-9B291AD3A404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3F7391FB-70D5-B22E-A14C-A4FE91F058C7}"/>
              </a:ext>
            </a:extLst>
          </p:cNvPr>
          <p:cNvGrpSpPr/>
          <p:nvPr/>
        </p:nvGrpSpPr>
        <p:grpSpPr>
          <a:xfrm>
            <a:off x="5644926" y="7267419"/>
            <a:ext cx="3555064" cy="574461"/>
            <a:chOff x="0" y="0"/>
            <a:chExt cx="2515016" cy="4064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67DBD2F-94F1-8234-0F75-0E18C64ABF3A}"/>
                </a:ext>
              </a:extLst>
            </p:cNvPr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E44CBCE-F85D-00EA-1938-13B6A682E392}"/>
                </a:ext>
              </a:extLst>
            </p:cNvPr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14A50663-FBF4-0610-0854-A6358FB4754A}"/>
              </a:ext>
            </a:extLst>
          </p:cNvPr>
          <p:cNvGrpSpPr/>
          <p:nvPr/>
        </p:nvGrpSpPr>
        <p:grpSpPr>
          <a:xfrm>
            <a:off x="5155508" y="7554650"/>
            <a:ext cx="4533900" cy="1553443"/>
            <a:chOff x="0" y="0"/>
            <a:chExt cx="1194114" cy="409137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97A44138-0FF5-B951-2105-68AFDE4ED38C}"/>
                </a:ext>
              </a:extLst>
            </p:cNvPr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12EA753-A516-DA8F-E5AB-1CE9194973C0}"/>
                </a:ext>
              </a:extLst>
            </p:cNvPr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13" name="TextBox 21">
            <a:extLst>
              <a:ext uri="{FF2B5EF4-FFF2-40B4-BE49-F238E27FC236}">
                <a16:creationId xmlns:a16="http://schemas.microsoft.com/office/drawing/2014/main" id="{599A4CDB-D2DE-9A56-23A4-D86D25FCF7ED}"/>
              </a:ext>
            </a:extLst>
          </p:cNvPr>
          <p:cNvSpPr txBox="1"/>
          <p:nvPr/>
        </p:nvSpPr>
        <p:spPr>
          <a:xfrm>
            <a:off x="5796389" y="7323548"/>
            <a:ext cx="3077967" cy="439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1- Unsupervised 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F4BCD998-6845-7665-C12E-3DB8918FFFA5}"/>
              </a:ext>
            </a:extLst>
          </p:cNvPr>
          <p:cNvSpPr txBox="1"/>
          <p:nvPr/>
        </p:nvSpPr>
        <p:spPr>
          <a:xfrm>
            <a:off x="5503550" y="8154019"/>
            <a:ext cx="394525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segment customers based on their behavior and demographics.</a:t>
            </a:r>
          </a:p>
        </p:txBody>
      </p:sp>
    </p:spTree>
    <p:extLst>
      <p:ext uri="{BB962C8B-B14F-4D97-AF65-F5344CB8AC3E}">
        <p14:creationId xmlns:p14="http://schemas.microsoft.com/office/powerpoint/2010/main" val="395571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087B7-D06C-5D54-9358-E4AD89790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48289"/>
            <a:ext cx="8518866" cy="6538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0FB44-8736-0185-5C25-748B2C08F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348289"/>
            <a:ext cx="8392158" cy="653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FAFB9-F0F6-B2BE-8A25-72BBDB4A1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8314322"/>
            <a:ext cx="7170407" cy="624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1C1AA5-1909-7B5B-4CCF-6FBAB57FB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07" y="8364568"/>
            <a:ext cx="6832300" cy="574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5FA4B-321C-E8AA-3CDE-8BF22191843A}"/>
              </a:ext>
            </a:extLst>
          </p:cNvPr>
          <p:cNvSpPr txBox="1"/>
          <p:nvPr/>
        </p:nvSpPr>
        <p:spPr>
          <a:xfrm>
            <a:off x="2362200" y="501134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DM Sans" pitchFamily="2" charset="0"/>
              </a:rPr>
              <a:t>KMeans</a:t>
            </a:r>
            <a:endParaRPr lang="en-US" sz="3200" b="1" dirty="0">
              <a:latin typeface="DM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8EB700-DD17-EDF3-320A-559D397B3D1C}"/>
              </a:ext>
            </a:extLst>
          </p:cNvPr>
          <p:cNvSpPr txBox="1"/>
          <p:nvPr/>
        </p:nvSpPr>
        <p:spPr>
          <a:xfrm>
            <a:off x="11865431" y="50113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DM Sans" pitchFamily="2" charset="0"/>
              </a:rPr>
              <a:t>DBSCAN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B77EA26F-54ED-D8BE-BE93-F7B69AC6093B}"/>
              </a:ext>
            </a:extLst>
          </p:cNvPr>
          <p:cNvGrpSpPr/>
          <p:nvPr/>
        </p:nvGrpSpPr>
        <p:grpSpPr>
          <a:xfrm>
            <a:off x="-1162393" y="2659380"/>
            <a:ext cx="981645" cy="4968240"/>
            <a:chOff x="0" y="0"/>
            <a:chExt cx="258540" cy="1308508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77EA71D-D59C-6D1F-F1D9-287859727CC4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9E070FA-A89F-8867-84ED-4332AEBDDE71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3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5DA8A15A-83B8-4D25-6346-A2E0A5874D7F}"/>
              </a:ext>
            </a:extLst>
          </p:cNvPr>
          <p:cNvSpPr/>
          <p:nvPr/>
        </p:nvSpPr>
        <p:spPr>
          <a:xfrm>
            <a:off x="10453916" y="2572276"/>
            <a:ext cx="7074547" cy="6971645"/>
          </a:xfrm>
          <a:custGeom>
            <a:avLst/>
            <a:gdLst/>
            <a:ahLst/>
            <a:cxnLst/>
            <a:rect l="l" t="t" r="r" b="b"/>
            <a:pathLst>
              <a:path w="7074547" h="6971645">
                <a:moveTo>
                  <a:pt x="0" y="0"/>
                </a:moveTo>
                <a:lnTo>
                  <a:pt x="7074547" y="0"/>
                </a:lnTo>
                <a:lnTo>
                  <a:pt x="7074547" y="6971645"/>
                </a:lnTo>
                <a:lnTo>
                  <a:pt x="0" y="697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2BA24-9765-BD09-9A24-29DBC6F9BACA}"/>
              </a:ext>
            </a:extLst>
          </p:cNvPr>
          <p:cNvSpPr txBox="1"/>
          <p:nvPr/>
        </p:nvSpPr>
        <p:spPr>
          <a:xfrm>
            <a:off x="2362200" y="3924300"/>
            <a:ext cx="7848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Saira Bold" panose="020B0604020202020204" charset="0"/>
              </a:rPr>
              <a:t>MODEL DEPLOYMENT</a:t>
            </a:r>
          </a:p>
          <a:p>
            <a:pPr algn="ctr"/>
            <a:endParaRPr lang="en-US" sz="7200" dirty="0">
              <a:latin typeface="Saira Bold" panose="020B0604020202020204" charset="0"/>
            </a:endParaRPr>
          </a:p>
          <a:p>
            <a:pPr algn="ctr"/>
            <a:r>
              <a:rPr lang="en-US" sz="2800" dirty="0">
                <a:latin typeface="DM Sans" pitchFamily="2" charset="0"/>
              </a:rPr>
              <a:t>Using </a:t>
            </a:r>
            <a:r>
              <a:rPr lang="en-US" sz="2800" dirty="0" err="1">
                <a:latin typeface="DM Sans" pitchFamily="2" charset="0"/>
              </a:rPr>
              <a:t>Streamlit</a:t>
            </a:r>
            <a:r>
              <a:rPr lang="en-US" sz="2800" dirty="0">
                <a:latin typeface="DM Sans" pitchFamily="2" charset="0"/>
              </a:rPr>
              <a:t> app</a:t>
            </a:r>
          </a:p>
          <a:p>
            <a:pPr algn="ctr"/>
            <a:r>
              <a:rPr lang="en-US" sz="2800" dirty="0">
                <a:latin typeface="DM Sans" pitchFamily="2" charset="0"/>
                <a:hlinkClick r:id="rId4"/>
              </a:rPr>
              <a:t>Link Here!</a:t>
            </a:r>
            <a:endParaRPr lang="en-US" sz="2800" dirty="0">
              <a:latin typeface="DM Sans" pitchFamily="2" charset="0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2399112C-D47A-1F7A-3173-D310CD8347DE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5323E85E-ADE5-53C3-C9EF-F06F7AD8C158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C6D27F6-DE04-5F54-D40E-148E99DA4197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115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3000" y="2677254"/>
            <a:ext cx="5783975" cy="4974218"/>
          </a:xfrm>
          <a:custGeom>
            <a:avLst/>
            <a:gdLst/>
            <a:ahLst/>
            <a:cxnLst/>
            <a:rect l="l" t="t" r="r" b="b"/>
            <a:pathLst>
              <a:path w="5783975" h="4974218">
                <a:moveTo>
                  <a:pt x="0" y="0"/>
                </a:moveTo>
                <a:lnTo>
                  <a:pt x="5783975" y="0"/>
                </a:lnTo>
                <a:lnTo>
                  <a:pt x="5783975" y="4974218"/>
                </a:lnTo>
                <a:lnTo>
                  <a:pt x="0" y="497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40808" y="1858885"/>
            <a:ext cx="7791262" cy="159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SUMMARY OF</a:t>
            </a:r>
          </a:p>
          <a:p>
            <a:pPr algn="l">
              <a:lnSpc>
                <a:spcPts val="6173"/>
              </a:lnSpc>
            </a:pPr>
            <a:r>
              <a:rPr lang="en-US" sz="6173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KEY ACHIEVEMENTS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40808" y="4079938"/>
            <a:ext cx="9383468" cy="2410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Our goal was to identify clients which are likely to churn, so we can do special-purpose marketing strategies to avoid the churn event.  For this we evaluated differently preprocessed datasets and different classifiers.</a:t>
            </a:r>
          </a:p>
          <a:p>
            <a:pPr algn="just">
              <a:lnSpc>
                <a:spcPts val="272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We apply SMOTEENN for both oversampling and cleaning for imbalanced data in ‘Churn’ </a:t>
            </a:r>
            <a:endParaRPr lang="en-US" sz="2400" b="0" i="0" dirty="0">
              <a:solidFill>
                <a:schemeClr val="bg2">
                  <a:lumMod val="25000"/>
                </a:schemeClr>
              </a:solidFill>
              <a:effectLst/>
              <a:latin typeface="DM Sans" pitchFamily="2" charset="0"/>
            </a:endParaRPr>
          </a:p>
          <a:p>
            <a:pPr algn="just">
              <a:lnSpc>
                <a:spcPts val="2720"/>
              </a:lnSpc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40808" y="6344495"/>
            <a:ext cx="9383468" cy="3117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In the classification chapter we have trained several different classifiers, including a Logistic Regression, a Random Forest, and a </a:t>
            </a:r>
            <a:r>
              <a:rPr lang="en-US" sz="24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XGBoost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 Classifier. It was found that the best performance in accuracy, as well as f1-score and AUC is achieved by the </a:t>
            </a:r>
            <a:r>
              <a:rPr lang="en-US" sz="24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XGBoost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 with 95%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.</a:t>
            </a:r>
          </a:p>
          <a:p>
            <a:pPr algn="just">
              <a:lnSpc>
                <a:spcPts val="272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pPr algn="just">
              <a:lnSpc>
                <a:spcPts val="272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  <a:ea typeface="DM Sans"/>
                <a:cs typeface="DM Sans"/>
                <a:sym typeface="DM Sans"/>
              </a:rPr>
              <a:t>In the clustering chapter,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we have trained two different algorithms, </a:t>
            </a:r>
            <a:r>
              <a:rPr lang="en-US" sz="24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Kmeans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 and DBSCAN.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It was found that the best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performace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in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Silhouette Score is achieved by DBSCAN with 74%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64094" y="5143500"/>
            <a:ext cx="9359812" cy="7283635"/>
          </a:xfrm>
          <a:custGeom>
            <a:avLst/>
            <a:gdLst/>
            <a:ahLst/>
            <a:cxnLst/>
            <a:rect l="l" t="t" r="r" b="b"/>
            <a:pathLst>
              <a:path w="9359812" h="7283635">
                <a:moveTo>
                  <a:pt x="0" y="0"/>
                </a:moveTo>
                <a:lnTo>
                  <a:pt x="9359812" y="0"/>
                </a:lnTo>
                <a:lnTo>
                  <a:pt x="9359812" y="7283635"/>
                </a:lnTo>
                <a:lnTo>
                  <a:pt x="0" y="728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32715" y="2521077"/>
            <a:ext cx="9222571" cy="15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2"/>
              </a:lnSpc>
            </a:pPr>
            <a:r>
              <a:rPr lang="en-US" sz="12335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9D4EAE-0389-1875-A8BB-DF7A95BB0102}"/>
              </a:ext>
            </a:extLst>
          </p:cNvPr>
          <p:cNvSpPr txBox="1"/>
          <p:nvPr/>
        </p:nvSpPr>
        <p:spPr>
          <a:xfrm>
            <a:off x="609600" y="1181100"/>
            <a:ext cx="95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INTRODUCTION</a:t>
            </a:r>
            <a:endParaRPr lang="en-US" sz="4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A17AE-6C3A-FD57-C02C-23A65CB54C8F}"/>
              </a:ext>
            </a:extLst>
          </p:cNvPr>
          <p:cNvSpPr txBox="1"/>
          <p:nvPr/>
        </p:nvSpPr>
        <p:spPr>
          <a:xfrm>
            <a:off x="609600" y="3779520"/>
            <a:ext cx="815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Customer churn is a tendency of customers to cancel their subscriptions to a service they have been using and, hence, stop being a client of that service. 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DM Sans" pitchFamily="2" charset="0"/>
            </a:endParaRPr>
          </a:p>
          <a:p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Customer churn rate is a very important indicator of customer satisfaction and the overall business wellness of the company. 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DM Sans" pitchFamily="2" charset="0"/>
            </a:endParaRPr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382A1ED4-8341-598C-7863-FE28CEE6CE70}"/>
              </a:ext>
            </a:extLst>
          </p:cNvPr>
          <p:cNvSpPr/>
          <p:nvPr/>
        </p:nvSpPr>
        <p:spPr>
          <a:xfrm>
            <a:off x="8961120" y="3794760"/>
            <a:ext cx="9326880" cy="6492240"/>
          </a:xfrm>
          <a:custGeom>
            <a:avLst/>
            <a:gdLst/>
            <a:ahLst/>
            <a:cxnLst/>
            <a:rect l="l" t="t" r="r" b="b"/>
            <a:pathLst>
              <a:path w="9661800" h="6675425">
                <a:moveTo>
                  <a:pt x="0" y="0"/>
                </a:moveTo>
                <a:lnTo>
                  <a:pt x="9661800" y="0"/>
                </a:lnTo>
                <a:lnTo>
                  <a:pt x="9661800" y="6675426"/>
                </a:lnTo>
                <a:lnTo>
                  <a:pt x="0" y="667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823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9191A-FEC3-5B69-7E22-18FF8D929593}"/>
              </a:ext>
            </a:extLst>
          </p:cNvPr>
          <p:cNvSpPr txBox="1"/>
          <p:nvPr/>
        </p:nvSpPr>
        <p:spPr>
          <a:xfrm>
            <a:off x="690280" y="605357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2B99E-DD34-A3AC-6B43-51A782282319}"/>
              </a:ext>
            </a:extLst>
          </p:cNvPr>
          <p:cNvSpPr txBox="1"/>
          <p:nvPr/>
        </p:nvSpPr>
        <p:spPr>
          <a:xfrm>
            <a:off x="889737" y="2738659"/>
            <a:ext cx="169164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Churn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Develop models to classify customers as likely to churn or remain.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Apply multiple algorithms and select the best model based on evaluation metrics.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Customer Segmentation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Implement clustering algorithms to segment customers based on their behavior and demographics.</a:t>
            </a:r>
          </a:p>
          <a:p>
            <a:endParaRPr lang="en-US" sz="2800" b="1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Visualization &amp; Reporting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Visualize the churn prediction results, customer clusters, and their characteristics.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Deployment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Deploy the model to a production environment where it can make real-time predictions on new customer data, ensuring continuous monitoring and updates for optimal performance.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66BD2C6-361A-EA82-B6C0-B07182DDC96A}"/>
              </a:ext>
            </a:extLst>
          </p:cNvPr>
          <p:cNvSpPr/>
          <p:nvPr/>
        </p:nvSpPr>
        <p:spPr>
          <a:xfrm>
            <a:off x="191440" y="5753100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F232299-4C7B-FE8F-9F46-64D03E88B560}"/>
              </a:ext>
            </a:extLst>
          </p:cNvPr>
          <p:cNvSpPr/>
          <p:nvPr/>
        </p:nvSpPr>
        <p:spPr>
          <a:xfrm>
            <a:off x="191440" y="7011340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8CDF3794-893A-958D-EB0B-D5D53319B3BF}"/>
              </a:ext>
            </a:extLst>
          </p:cNvPr>
          <p:cNvSpPr/>
          <p:nvPr/>
        </p:nvSpPr>
        <p:spPr>
          <a:xfrm>
            <a:off x="196583" y="2766269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A9502A3-93C7-D95D-C211-878C88A4E97D}"/>
              </a:ext>
            </a:extLst>
          </p:cNvPr>
          <p:cNvSpPr/>
          <p:nvPr/>
        </p:nvSpPr>
        <p:spPr>
          <a:xfrm>
            <a:off x="205542" y="4439507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A1D7F57F-2114-98ED-51CA-65C910755797}"/>
              </a:ext>
            </a:extLst>
          </p:cNvPr>
          <p:cNvGrpSpPr/>
          <p:nvPr/>
        </p:nvGrpSpPr>
        <p:grpSpPr>
          <a:xfrm>
            <a:off x="-3711711" y="1711737"/>
            <a:ext cx="4202533" cy="7316821"/>
            <a:chOff x="0" y="76200"/>
            <a:chExt cx="1106839" cy="192706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EE404CB7-0A84-9EA4-A994-BAD37BDB9A38}"/>
                </a:ext>
              </a:extLst>
            </p:cNvPr>
            <p:cNvSpPr/>
            <p:nvPr/>
          </p:nvSpPr>
          <p:spPr>
            <a:xfrm>
              <a:off x="848299" y="195640"/>
              <a:ext cx="258540" cy="1807624"/>
            </a:xfrm>
            <a:custGeom>
              <a:avLst/>
              <a:gdLst/>
              <a:ahLst/>
              <a:cxnLst/>
              <a:rect l="l" t="t" r="r" b="b"/>
              <a:pathLst>
                <a:path w="258540" h="1165325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036055"/>
                  </a:lnTo>
                  <a:cubicBezTo>
                    <a:pt x="258540" y="1070339"/>
                    <a:pt x="244921" y="1103220"/>
                    <a:pt x="220678" y="1127462"/>
                  </a:cubicBezTo>
                  <a:cubicBezTo>
                    <a:pt x="196435" y="1151705"/>
                    <a:pt x="163555" y="1165325"/>
                    <a:pt x="129270" y="1165325"/>
                  </a:cubicBezTo>
                  <a:lnTo>
                    <a:pt x="129270" y="1165325"/>
                  </a:lnTo>
                  <a:cubicBezTo>
                    <a:pt x="57876" y="1165325"/>
                    <a:pt x="0" y="1107449"/>
                    <a:pt x="0" y="1036055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E69FFA39-2B7B-5188-E311-8ED67BC398DA}"/>
                </a:ext>
              </a:extLst>
            </p:cNvPr>
            <p:cNvSpPr txBox="1"/>
            <p:nvPr/>
          </p:nvSpPr>
          <p:spPr>
            <a:xfrm>
              <a:off x="0" y="76200"/>
              <a:ext cx="258540" cy="108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8E757E1F-85F2-59E7-C887-D5E0278CACE3}"/>
              </a:ext>
            </a:extLst>
          </p:cNvPr>
          <p:cNvGrpSpPr/>
          <p:nvPr/>
        </p:nvGrpSpPr>
        <p:grpSpPr>
          <a:xfrm>
            <a:off x="18516600" y="2447073"/>
            <a:ext cx="981645" cy="4968240"/>
            <a:chOff x="0" y="0"/>
            <a:chExt cx="258540" cy="1308508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001E3512-38A3-60CA-32A7-E182BB3D102A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B418453A-9E5E-75C2-D08E-1E167C788A68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3483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6">
            <a:extLst>
              <a:ext uri="{FF2B5EF4-FFF2-40B4-BE49-F238E27FC236}">
                <a16:creationId xmlns:a16="http://schemas.microsoft.com/office/drawing/2014/main" id="{39C24D70-14C0-CE19-6925-510E47812775}"/>
              </a:ext>
            </a:extLst>
          </p:cNvPr>
          <p:cNvSpPr/>
          <p:nvPr/>
        </p:nvSpPr>
        <p:spPr>
          <a:xfrm>
            <a:off x="11620500" y="4931193"/>
            <a:ext cx="6667500" cy="5372136"/>
          </a:xfrm>
          <a:custGeom>
            <a:avLst/>
            <a:gdLst/>
            <a:ahLst/>
            <a:cxnLst/>
            <a:rect l="l" t="t" r="r" b="b"/>
            <a:pathLst>
              <a:path w="9698090" h="9028040">
                <a:moveTo>
                  <a:pt x="0" y="0"/>
                </a:moveTo>
                <a:lnTo>
                  <a:pt x="9698090" y="0"/>
                </a:lnTo>
                <a:lnTo>
                  <a:pt x="9698090" y="9028040"/>
                </a:lnTo>
                <a:lnTo>
                  <a:pt x="0" y="9028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75553-95D2-2AFF-C241-989641728850}"/>
              </a:ext>
            </a:extLst>
          </p:cNvPr>
          <p:cNvSpPr txBox="1"/>
          <p:nvPr/>
        </p:nvSpPr>
        <p:spPr>
          <a:xfrm>
            <a:off x="876300" y="1014472"/>
            <a:ext cx="1093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aira Bold" panose="020B0604020202020204" charset="0"/>
              </a:rPr>
              <a:t>DATASET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3686-41BF-16DF-7125-3D29D9005758}"/>
              </a:ext>
            </a:extLst>
          </p:cNvPr>
          <p:cNvSpPr txBox="1"/>
          <p:nvPr/>
        </p:nvSpPr>
        <p:spPr>
          <a:xfrm>
            <a:off x="876300" y="2476500"/>
            <a:ext cx="123825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Dataset Source: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Kaggle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, in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csv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format.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Dataset contains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7043 rows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and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21 columns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There is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no missing values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for the provided input dataset.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Dataset has a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skewness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and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imbalanced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label.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Target variable is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Churn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sz="32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61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70530BBD-9E57-61FB-BDED-FCCFA7BAD6B8}"/>
              </a:ext>
            </a:extLst>
          </p:cNvPr>
          <p:cNvSpPr/>
          <p:nvPr/>
        </p:nvSpPr>
        <p:spPr>
          <a:xfrm>
            <a:off x="1219201" y="2656391"/>
            <a:ext cx="7543799" cy="5998288"/>
          </a:xfrm>
          <a:custGeom>
            <a:avLst/>
            <a:gdLst/>
            <a:ahLst/>
            <a:cxnLst/>
            <a:rect l="l" t="t" r="r" b="b"/>
            <a:pathLst>
              <a:path w="5783975" h="4974218">
                <a:moveTo>
                  <a:pt x="0" y="0"/>
                </a:moveTo>
                <a:lnTo>
                  <a:pt x="5783975" y="0"/>
                </a:lnTo>
                <a:lnTo>
                  <a:pt x="5783975" y="4974218"/>
                </a:lnTo>
                <a:lnTo>
                  <a:pt x="0" y="497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3B831-F979-6B00-CD3B-C2695435558B}"/>
              </a:ext>
            </a:extLst>
          </p:cNvPr>
          <p:cNvSpPr txBox="1"/>
          <p:nvPr/>
        </p:nvSpPr>
        <p:spPr>
          <a:xfrm>
            <a:off x="8763000" y="3983360"/>
            <a:ext cx="8016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VISUALIZATION &amp; INSIGHTS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DF2255E0-A7E1-9FC5-7B3A-21C663961652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D5D92B9C-A2C4-E734-1BBC-F0BB40C0B8A4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E328440C-5F36-B9D4-C3EA-570AA4623A03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691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BDF26-76DE-17FF-CED5-6544525E1906}"/>
              </a:ext>
            </a:extLst>
          </p:cNvPr>
          <p:cNvSpPr txBox="1"/>
          <p:nvPr/>
        </p:nvSpPr>
        <p:spPr>
          <a:xfrm>
            <a:off x="5257800" y="351832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Based on Customer Information: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5D56A-A9CD-4C77-CC79-4BCCBA74A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19" y="1485900"/>
            <a:ext cx="17871361" cy="4720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0B765-D61B-A523-F413-500BF1A9A7BA}"/>
              </a:ext>
            </a:extLst>
          </p:cNvPr>
          <p:cNvSpPr txBox="1"/>
          <p:nvPr/>
        </p:nvSpPr>
        <p:spPr>
          <a:xfrm>
            <a:off x="762000" y="7277100"/>
            <a:ext cx="1684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Observations: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i="0" dirty="0">
                <a:effectLst/>
                <a:latin typeface="DM Sans" pitchFamily="2" charset="0"/>
              </a:rPr>
              <a:t>The churn rate for male and female customers is quite similar.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DM Sans" pitchFamily="2" charset="0"/>
              </a:rPr>
              <a:t>Customers no partner and no dependents are more likely to churn.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i="0" dirty="0">
                <a:effectLst/>
                <a:latin typeface="DM Sans" pitchFamily="2" charset="0"/>
              </a:rPr>
              <a:t>Only 16% of the customers are senior citizens, indicating that the majority of our customers are younger individuals.</a:t>
            </a:r>
          </a:p>
          <a:p>
            <a:endParaRPr lang="en-US" sz="28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19533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9DC6-66FF-3018-03D5-79A62583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3" y="1638300"/>
            <a:ext cx="17689591" cy="4574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49B1A-4BEC-5861-5F73-DD5DB3C757CE}"/>
              </a:ext>
            </a:extLst>
          </p:cNvPr>
          <p:cNvSpPr txBox="1"/>
          <p:nvPr/>
        </p:nvSpPr>
        <p:spPr>
          <a:xfrm>
            <a:off x="1409699" y="7734300"/>
            <a:ext cx="1546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The importance of providing </a:t>
            </a:r>
            <a:r>
              <a:rPr lang="en-US" sz="2800" b="0" i="0" dirty="0" err="1">
                <a:effectLst/>
                <a:latin typeface="DM Sans" pitchFamily="2" charset="0"/>
              </a:rPr>
              <a:t>OnlineSecurity</a:t>
            </a:r>
            <a:r>
              <a:rPr lang="en-US" sz="2800" b="0" i="0" dirty="0">
                <a:effectLst/>
                <a:latin typeface="DM Sans" pitchFamily="2" charset="0"/>
              </a:rPr>
              <a:t>, </a:t>
            </a:r>
            <a:r>
              <a:rPr lang="en-US" sz="2800" b="0" i="0" dirty="0" err="1">
                <a:effectLst/>
                <a:latin typeface="DM Sans" pitchFamily="2" charset="0"/>
              </a:rPr>
              <a:t>OnlineBackup</a:t>
            </a:r>
            <a:r>
              <a:rPr lang="en-US" sz="2800" b="0" i="0" dirty="0">
                <a:effectLst/>
                <a:latin typeface="DM Sans" pitchFamily="2" charset="0"/>
              </a:rPr>
              <a:t>, </a:t>
            </a:r>
            <a:r>
              <a:rPr lang="en-US" sz="2800" b="0" i="0" dirty="0" err="1">
                <a:effectLst/>
                <a:latin typeface="DM Sans" pitchFamily="2" charset="0"/>
              </a:rPr>
              <a:t>DeviceProtection</a:t>
            </a:r>
            <a:r>
              <a:rPr lang="en-US" sz="2800" b="0" i="0" dirty="0">
                <a:effectLst/>
                <a:latin typeface="DM Sans" pitchFamily="2" charset="0"/>
              </a:rPr>
              <a:t>, and </a:t>
            </a:r>
            <a:r>
              <a:rPr lang="en-US" sz="2800" b="0" i="0" dirty="0" err="1">
                <a:effectLst/>
                <a:latin typeface="DM Sans" pitchFamily="2" charset="0"/>
              </a:rPr>
              <a:t>TechSupport</a:t>
            </a:r>
            <a:r>
              <a:rPr lang="en-US" sz="2800" b="0" i="0" dirty="0">
                <a:effectLst/>
                <a:latin typeface="DM Sans" pitchFamily="2" charset="0"/>
              </a:rPr>
              <a:t>. An average of 71.6% of customers churned due to the lack of these services!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3BB1C-8602-8665-6C5F-F55AFE41A9BC}"/>
              </a:ext>
            </a:extLst>
          </p:cNvPr>
          <p:cNvSpPr txBox="1"/>
          <p:nvPr/>
        </p:nvSpPr>
        <p:spPr>
          <a:xfrm>
            <a:off x="3619498" y="437971"/>
            <a:ext cx="1104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202214"/>
                </a:solidFill>
                <a:effectLst/>
                <a:latin typeface="Saira Bold" panose="020B0604020202020204" charset="0"/>
              </a:rPr>
              <a:t>Based on Services Subscribed by the Customer:</a:t>
            </a:r>
          </a:p>
          <a:p>
            <a:endParaRPr lang="en-US" sz="3600" dirty="0">
              <a:latin typeface="Saira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489651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3AEE7-F35E-026A-D4B1-4A8B924FF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6"/>
          <a:stretch/>
        </p:blipFill>
        <p:spPr>
          <a:xfrm>
            <a:off x="533400" y="1028700"/>
            <a:ext cx="7696200" cy="708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A900F-40E1-F633-2A32-7E944F7CA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1"/>
          <a:stretch/>
        </p:blipFill>
        <p:spPr>
          <a:xfrm>
            <a:off x="9753600" y="1034143"/>
            <a:ext cx="7848600" cy="6527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B2ED4-09B4-CDF8-1D04-76CCA29DD3A2}"/>
              </a:ext>
            </a:extLst>
          </p:cNvPr>
          <p:cNvSpPr txBox="1"/>
          <p:nvPr/>
        </p:nvSpPr>
        <p:spPr>
          <a:xfrm>
            <a:off x="685800" y="8420100"/>
            <a:ext cx="769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Customers clearly resented the use of the Electronic Check as a payment method.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CDB48-1811-C5DB-E34F-B68E653CF0E2}"/>
              </a:ext>
            </a:extLst>
          </p:cNvPr>
          <p:cNvSpPr txBox="1"/>
          <p:nvPr/>
        </p:nvSpPr>
        <p:spPr>
          <a:xfrm>
            <a:off x="9895116" y="84201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Customers tend to cancel their service and churn within the first 6 months.</a:t>
            </a:r>
            <a:endParaRPr lang="en-US" sz="28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48E8FF-C69A-FF4B-4F3F-E8E2071A6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1035289"/>
            <a:ext cx="12752179" cy="4451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4425D-90D1-3DE3-0351-6720319BB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5486401"/>
            <a:ext cx="12773950" cy="434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1B2DE-BA5F-8AD7-413E-F3859B52D457}"/>
              </a:ext>
            </a:extLst>
          </p:cNvPr>
          <p:cNvSpPr txBox="1"/>
          <p:nvPr/>
        </p:nvSpPr>
        <p:spPr>
          <a:xfrm>
            <a:off x="13335000" y="1505515"/>
            <a:ext cx="46808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As monthly charges increase, we observe a higher density (from 60 to 120), indicating that customer churn is rising with the increase in monthly charges.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0E6B2-E38A-AE40-4511-661228637D6C}"/>
              </a:ext>
            </a:extLst>
          </p:cNvPr>
          <p:cNvSpPr txBox="1"/>
          <p:nvPr/>
        </p:nvSpPr>
        <p:spPr>
          <a:xfrm>
            <a:off x="13552714" y="6103829"/>
            <a:ext cx="449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high churn occurs when total charges are lower. The highest churn is seen within the 0-2000 total charges range.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5DDDE-E1D5-4458-A3CF-742D71B2125F}"/>
              </a:ext>
            </a:extLst>
          </p:cNvPr>
          <p:cNvSpPr txBox="1"/>
          <p:nvPr/>
        </p:nvSpPr>
        <p:spPr>
          <a:xfrm>
            <a:off x="990600" y="363427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Monthly Charges Vs. Total Charges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0518109-2878-0C6F-E942-021D38CDA3D7}"/>
              </a:ext>
            </a:extLst>
          </p:cNvPr>
          <p:cNvGrpSpPr/>
          <p:nvPr/>
        </p:nvGrpSpPr>
        <p:grpSpPr>
          <a:xfrm>
            <a:off x="-1078077" y="2659380"/>
            <a:ext cx="981645" cy="4968240"/>
            <a:chOff x="0" y="0"/>
            <a:chExt cx="258540" cy="13085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01B88D-B48E-0D09-2680-49A1AC0742A3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AD15583-18AC-DB73-35AB-F62C9ABB724B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33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603</Words>
  <Application>Microsoft Office PowerPoint</Application>
  <PresentationFormat>Custom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DM Sans Bold</vt:lpstr>
      <vt:lpstr>Saira Extra-Light</vt:lpstr>
      <vt:lpstr>Ink Free</vt:lpstr>
      <vt:lpstr>Arial</vt:lpstr>
      <vt:lpstr>DM Sans</vt:lpstr>
      <vt:lpstr>Saira Bold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Brown Illustration Business Report Presentation</dc:title>
  <cp:lastModifiedBy>HP</cp:lastModifiedBy>
  <cp:revision>26</cp:revision>
  <dcterms:created xsi:type="dcterms:W3CDTF">2006-08-16T00:00:00Z</dcterms:created>
  <dcterms:modified xsi:type="dcterms:W3CDTF">2024-10-24T01:09:58Z</dcterms:modified>
  <dc:identifier>DAGUNHppHKI</dc:identifier>
</cp:coreProperties>
</file>